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463" r:id="rId3"/>
    <p:sldId id="460" r:id="rId5"/>
    <p:sldId id="468" r:id="rId6"/>
    <p:sldId id="465" r:id="rId7"/>
    <p:sldId id="466" r:id="rId8"/>
    <p:sldId id="469" r:id="rId9"/>
    <p:sldId id="470" r:id="rId10"/>
    <p:sldId id="471" r:id="rId11"/>
    <p:sldId id="472" r:id="rId12"/>
    <p:sldId id="473" r:id="rId13"/>
    <p:sldId id="474" r:id="rId14"/>
    <p:sldId id="475" r:id="rId15"/>
    <p:sldId id="476" r:id="rId16"/>
    <p:sldId id="478" r:id="rId17"/>
    <p:sldId id="479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584" y="-108"/>
      </p:cViewPr>
      <p:guideLst>
        <p:guide orient="horz" pos="1996"/>
        <p:guide pos="281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61"/>
        <p:guide pos="2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.jpeg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3;&#21333;&#20803;\&#20864;&#25945;&#33521;&#35821;&#20843;&#24180;&#32423;&#19979;&#20876;&#31532;&#20843;&#21333;&#20803;&#31532;&#22235;&#35838;&#26102;\Lesson46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3;&#21333;&#20803;\&#20864;&#25945;&#33521;&#35821;&#20843;&#24180;&#32423;&#19979;&#20876;&#31532;&#20843;&#21333;&#20803;&#31532;&#22235;&#35838;&#26102;\Lesson46&#35838;&#25991;&#24405;&#38899;_128k.mp3" TargetMode="Externa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itchFamily="18" charset="0"/>
                <a:sym typeface="+mn-ea"/>
              </a:rPr>
              <a:t>Lesson 46  Protect Our Environment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08380" y="608330"/>
            <a:ext cx="7128510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sz="4400" b="1">
                <a:solidFill>
                  <a:srgbClr val="FF0000"/>
                </a:solidFill>
                <a:latin typeface="Times New Roman" pitchFamily="18" charset="0"/>
                <a:sym typeface="+mn-ea"/>
              </a:rPr>
              <a:t>Unit 8　Save Our World</a:t>
            </a:r>
          </a:p>
        </p:txBody>
      </p:sp>
      <p:pic>
        <p:nvPicPr>
          <p:cNvPr id="2" name="图片 1" descr="t01831f220d559b7f7f[1]"/>
          <p:cNvPicPr>
            <a:picLocks noChangeAspect="1"/>
          </p:cNvPicPr>
          <p:nvPr/>
        </p:nvPicPr>
        <p:blipFill>
          <a:blip r:embed="rId1" cstate="print"/>
          <a:srcRect t="4703" r="34964" b="4942"/>
          <a:stretch>
            <a:fillRect/>
          </a:stretch>
        </p:blipFill>
        <p:spPr>
          <a:xfrm>
            <a:off x="2302510" y="1894205"/>
            <a:ext cx="4714240" cy="30702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bldLvl="0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81100" y="453073"/>
            <a:ext cx="5080000" cy="43586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2.In fact,if each of us makes a small change in our life,we can make a big difference to our environment.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◆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 fact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意思是“事实上”,常用作副词短语,一般在句中作状语。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In fact,it is very hot.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事实上,天很热。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 fact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还可以表示“确切地说”。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He is not happy,in fact,he is very sad.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他不高兴,确切地说,他很伤心。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55995" y="405447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21105" y="476885"/>
            <a:ext cx="5903595" cy="487235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◆句中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make a difference to…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对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……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造成影响”,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difference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前面还可以放一些修饰词,如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big,some,great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等。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Education has made a great difference to him.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教育对他产生了巨大的影响。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(1)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make no difference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意思是“没有影响”。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That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you are happy or not makes no difference.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你的喜怒无关紧要。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make all the difference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意思是“关系巨大”。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Your words make all the difference.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你的话产生了巨大作用。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906895" y="423227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914400" y="1360488"/>
            <a:ext cx="8229600" cy="3438525"/>
          </a:xfrm>
          <a:prstGeom prst="rect">
            <a:avLst/>
          </a:prstGeom>
          <a:noFill/>
        </p:spPr>
        <p:txBody>
          <a:bodyPr rtlCol="0">
            <a:noAutofit/>
          </a:bodyPr>
          <a:lstStyle/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en-US" sz="2400" b="1" dirty="0">
                <a:latin typeface="Times New Roman" pitchFamily="18" charset="0"/>
              </a:rPr>
              <a:t>sort garbage at home</a:t>
            </a:r>
            <a:endParaRPr lang="en-US" altLang="en-US" sz="2400" b="1" dirty="0">
              <a:latin typeface="Times New Roman" pitchFamily="18" charset="0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en-US" sz="2400" b="1" dirty="0">
                <a:latin typeface="Times New Roman" pitchFamily="18" charset="0"/>
              </a:rPr>
              <a:t>reuse plastic bags</a:t>
            </a:r>
            <a:endParaRPr lang="en-US" altLang="en-US" sz="2400" b="1" dirty="0">
              <a:latin typeface="Times New Roman" pitchFamily="18" charset="0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en-US" sz="2400" b="1" dirty="0">
                <a:latin typeface="Times New Roman" pitchFamily="18" charset="0"/>
              </a:rPr>
              <a:t>bring your own bag when you go shopping</a:t>
            </a:r>
            <a:endParaRPr lang="en-US" altLang="en-US" sz="2400" b="1" dirty="0">
              <a:latin typeface="Times New Roman" pitchFamily="18" charset="0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en-US" sz="2400" b="1" dirty="0">
                <a:latin typeface="Times New Roman" pitchFamily="18" charset="0"/>
              </a:rPr>
              <a:t>ride bikes or take buses</a:t>
            </a:r>
            <a:endParaRPr lang="en-US" altLang="en-US" sz="2400" b="1" dirty="0">
              <a:latin typeface="Times New Roman" pitchFamily="18" charset="0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en-US" sz="2400" b="1" dirty="0">
                <a:latin typeface="Times New Roman" pitchFamily="18" charset="0"/>
              </a:rPr>
              <a:t>pick up rubbish off the street</a:t>
            </a:r>
            <a:endParaRPr lang="en-US" altLang="en-US" sz="2400" b="1" dirty="0">
              <a:latin typeface="Times New Roman" pitchFamily="18" charset="0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en-US" sz="2400" b="1" dirty="0">
                <a:latin typeface="Times New Roman" pitchFamily="18" charset="0"/>
              </a:rPr>
              <a:t>turn off the lights when you leave a room</a:t>
            </a:r>
            <a:endParaRPr lang="en-US" altLang="en-US" sz="2400" b="1" dirty="0">
              <a:latin typeface="Times New Roman" pitchFamily="18" charset="0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en-US" sz="2400" b="1" dirty="0">
                <a:latin typeface="Times New Roman" pitchFamily="18" charset="0"/>
              </a:rPr>
              <a:t>turn off the television and shut down the computer when you are not using them</a:t>
            </a:r>
            <a:endParaRPr lang="en-US" altLang="en-US" sz="2400" b="1" dirty="0">
              <a:latin typeface="Times New Roman" pitchFamily="18" charset="0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en-US" sz="2400" b="1" dirty="0">
                <a:latin typeface="Times New Roman" pitchFamily="18" charset="0"/>
              </a:rPr>
              <a:t>take short showers</a:t>
            </a:r>
            <a:endParaRPr lang="en-US" altLang="en-US" sz="2400" b="1" dirty="0">
              <a:latin typeface="Times New Roman" pitchFamily="18" charset="0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endParaRPr lang="en-US" altLang="en-US" sz="2400" b="1" dirty="0">
              <a:latin typeface="Times New Roman" pitchFamily="18" charset="0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endParaRPr lang="en-US" altLang="en-US" sz="2400" b="1" dirty="0">
              <a:latin typeface="Times New Roman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46430" y="842645"/>
            <a:ext cx="788860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 </a:t>
            </a: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rgbClr val="B60A9F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Read and tick the points mentioned in the lesson.</a:t>
            </a:r>
          </a:p>
        </p:txBody>
      </p:sp>
      <p:sp>
        <p:nvSpPr>
          <p:cNvPr id="41989" name="Rectangle 4"/>
          <p:cNvSpPr/>
          <p:nvPr/>
        </p:nvSpPr>
        <p:spPr>
          <a:xfrm>
            <a:off x="523875" y="1576388"/>
            <a:ext cx="360363" cy="2889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en-US" sz="2400" b="1" dirty="0">
              <a:latin typeface="Arial" pitchFamily="34" charset="0"/>
            </a:endParaRPr>
          </a:p>
        </p:txBody>
      </p:sp>
      <p:sp>
        <p:nvSpPr>
          <p:cNvPr id="41990" name="Rectangle 4"/>
          <p:cNvSpPr/>
          <p:nvPr/>
        </p:nvSpPr>
        <p:spPr>
          <a:xfrm>
            <a:off x="517525" y="2179638"/>
            <a:ext cx="360363" cy="2889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en-US" sz="2400" b="1" dirty="0">
              <a:latin typeface="Arial" pitchFamily="34" charset="0"/>
            </a:endParaRPr>
          </a:p>
        </p:txBody>
      </p:sp>
      <p:sp>
        <p:nvSpPr>
          <p:cNvPr id="41991" name="Rectangle 4"/>
          <p:cNvSpPr/>
          <p:nvPr/>
        </p:nvSpPr>
        <p:spPr>
          <a:xfrm>
            <a:off x="517525" y="2638425"/>
            <a:ext cx="360363" cy="2889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en-US" sz="2400" b="1" dirty="0">
              <a:latin typeface="Arial" pitchFamily="34" charset="0"/>
            </a:endParaRPr>
          </a:p>
        </p:txBody>
      </p:sp>
      <p:sp>
        <p:nvSpPr>
          <p:cNvPr id="41992" name="Rectangle 4"/>
          <p:cNvSpPr/>
          <p:nvPr/>
        </p:nvSpPr>
        <p:spPr>
          <a:xfrm>
            <a:off x="517525" y="3149600"/>
            <a:ext cx="360363" cy="2889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en-US" sz="2400" b="1" dirty="0">
              <a:latin typeface="Arial" pitchFamily="34" charset="0"/>
            </a:endParaRPr>
          </a:p>
        </p:txBody>
      </p:sp>
      <p:sp>
        <p:nvSpPr>
          <p:cNvPr id="41993" name="Rectangle 4"/>
          <p:cNvSpPr/>
          <p:nvPr/>
        </p:nvSpPr>
        <p:spPr>
          <a:xfrm>
            <a:off x="517525" y="3789363"/>
            <a:ext cx="360363" cy="2889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en-US" sz="2400" b="1" dirty="0">
              <a:latin typeface="Arial" pitchFamily="34" charset="0"/>
            </a:endParaRPr>
          </a:p>
        </p:txBody>
      </p:sp>
      <p:sp>
        <p:nvSpPr>
          <p:cNvPr id="41994" name="Rectangle 4"/>
          <p:cNvSpPr/>
          <p:nvPr/>
        </p:nvSpPr>
        <p:spPr>
          <a:xfrm>
            <a:off x="517525" y="4289425"/>
            <a:ext cx="360363" cy="2889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en-US" sz="2400" b="1" dirty="0">
              <a:latin typeface="Arial" pitchFamily="34" charset="0"/>
            </a:endParaRPr>
          </a:p>
        </p:txBody>
      </p:sp>
      <p:sp>
        <p:nvSpPr>
          <p:cNvPr id="41995" name="Rectangle 4"/>
          <p:cNvSpPr/>
          <p:nvPr/>
        </p:nvSpPr>
        <p:spPr>
          <a:xfrm>
            <a:off x="517525" y="4894263"/>
            <a:ext cx="360363" cy="2889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en-US" sz="2400" b="1" dirty="0">
              <a:latin typeface="Arial" pitchFamily="34" charset="0"/>
            </a:endParaRPr>
          </a:p>
        </p:txBody>
      </p:sp>
      <p:sp>
        <p:nvSpPr>
          <p:cNvPr id="41996" name="Rectangle 4"/>
          <p:cNvSpPr/>
          <p:nvPr/>
        </p:nvSpPr>
        <p:spPr>
          <a:xfrm>
            <a:off x="517525" y="5949950"/>
            <a:ext cx="360363" cy="2889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en-US" sz="2400" b="1" dirty="0">
              <a:latin typeface="Arial" pitchFamily="34" charset="0"/>
            </a:endParaRPr>
          </a:p>
        </p:txBody>
      </p:sp>
      <p:sp>
        <p:nvSpPr>
          <p:cNvPr id="3" name="KSO_Shape"/>
          <p:cNvSpPr/>
          <p:nvPr/>
        </p:nvSpPr>
        <p:spPr bwMode="auto">
          <a:xfrm>
            <a:off x="1081723" y="236220"/>
            <a:ext cx="2592388" cy="606425"/>
          </a:xfrm>
          <a:prstGeom prst="roundRect">
            <a:avLst>
              <a:gd name="adj" fmla="val 50000"/>
            </a:avLst>
          </a:prstGeom>
          <a:solidFill>
            <a:srgbClr val="E4D31F"/>
          </a:solidFill>
          <a:ln w="25400" cap="flat" cmpd="sng" algn="ctr">
            <a:noFill/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Let’s Do It!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7" name="图片 16" descr="JYTR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9552" y="1988840"/>
            <a:ext cx="619048" cy="466667"/>
          </a:xfrm>
          <a:prstGeom prst="rect">
            <a:avLst/>
          </a:prstGeom>
        </p:spPr>
      </p:pic>
      <p:pic>
        <p:nvPicPr>
          <p:cNvPr id="18" name="图片 17" descr="JYTR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9552" y="1340768"/>
            <a:ext cx="619048" cy="466667"/>
          </a:xfrm>
          <a:prstGeom prst="rect">
            <a:avLst/>
          </a:prstGeom>
        </p:spPr>
      </p:pic>
      <p:pic>
        <p:nvPicPr>
          <p:cNvPr id="19" name="图片 18" descr="JYTR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9552" y="5805264"/>
            <a:ext cx="619048" cy="466667"/>
          </a:xfrm>
          <a:prstGeom prst="rect">
            <a:avLst/>
          </a:prstGeom>
        </p:spPr>
      </p:pic>
      <p:pic>
        <p:nvPicPr>
          <p:cNvPr id="20" name="图片 19" descr="JYTR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9552" y="2996952"/>
            <a:ext cx="619048" cy="466667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250825" y="744538"/>
            <a:ext cx="8713788" cy="948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     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60A9F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What we can do  to help the environment? Read and 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B60A9F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60A9F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    match.</a:t>
            </a:r>
          </a:p>
        </p:txBody>
      </p:sp>
      <p:pic>
        <p:nvPicPr>
          <p:cNvPr id="44036" name="图片 2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825" y="1785620"/>
            <a:ext cx="8724265" cy="401955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连接符 4"/>
          <p:cNvCxnSpPr/>
          <p:nvPr/>
        </p:nvCxnSpPr>
        <p:spPr bwMode="auto">
          <a:xfrm flipV="1">
            <a:off x="1967230" y="2258060"/>
            <a:ext cx="503238" cy="719138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 bwMode="auto">
          <a:xfrm flipV="1">
            <a:off x="1967230" y="2853055"/>
            <a:ext cx="588645" cy="12446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 bwMode="auto">
          <a:xfrm>
            <a:off x="1967230" y="2977515"/>
            <a:ext cx="516890" cy="955675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 bwMode="auto">
          <a:xfrm>
            <a:off x="1967230" y="2981325"/>
            <a:ext cx="516890" cy="203200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 bwMode="auto">
          <a:xfrm flipV="1">
            <a:off x="1928495" y="3429000"/>
            <a:ext cx="555625" cy="50419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 bwMode="auto">
          <a:xfrm>
            <a:off x="1941513" y="3932873"/>
            <a:ext cx="528638" cy="509588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" name="KSO_Shape"/>
          <p:cNvSpPr/>
          <p:nvPr/>
        </p:nvSpPr>
        <p:spPr bwMode="auto">
          <a:xfrm>
            <a:off x="1071563" y="138430"/>
            <a:ext cx="2592388" cy="606425"/>
          </a:xfrm>
          <a:prstGeom prst="roundRect">
            <a:avLst>
              <a:gd name="adj" fmla="val 50000"/>
            </a:avLst>
          </a:prstGeom>
          <a:solidFill>
            <a:srgbClr val="E4D31F"/>
          </a:solidFill>
          <a:ln w="25400" cap="flat" cmpd="sng" algn="ctr">
            <a:noFill/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Let’s Do It!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63625" y="372110"/>
            <a:ext cx="7252335" cy="5212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1.Their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毫无作用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事实上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),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looks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elder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brother.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always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足够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money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himself.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4.I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watch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film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一遍又一遍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5.We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must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尽力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save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ways.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67710" y="1206500"/>
            <a:ext cx="30791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make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no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difference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652905" y="1625600"/>
            <a:ext cx="11798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fact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699635" y="2475865"/>
            <a:ext cx="1289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enough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047490" y="3340100"/>
            <a:ext cx="25933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again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again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025775" y="4217035"/>
            <a:ext cx="10217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try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88685" y="4908550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10920" y="1039495"/>
            <a:ext cx="6663055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1.Practice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members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itchFamily="18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21130" y="3719830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366135" y="24923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itchFamily="18" charset="0"/>
                <a:ea typeface="微软雅黑" charset="-122"/>
              </a:rPr>
              <a:t>Free talk</a:t>
            </a:r>
          </a:p>
        </p:txBody>
      </p:sp>
      <p:sp>
        <p:nvSpPr>
          <p:cNvPr id="8" name="文本占位符 2"/>
          <p:cNvSpPr txBox="1"/>
          <p:nvPr/>
        </p:nvSpPr>
        <p:spPr bwMode="auto">
          <a:xfrm>
            <a:off x="684213" y="1782763"/>
            <a:ext cx="712787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Is your hometown clean enough?</a:t>
            </a:r>
            <a:endParaRPr kumimoji="1" lang="en-US" altLang="zh-CN" sz="2800" b="1" i="1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Do you have any ideas for reducing waste?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90"/>
          <a:stretch>
            <a:fillRect/>
          </a:stretch>
        </p:blipFill>
        <p:spPr>
          <a:xfrm>
            <a:off x="4744720" y="3550920"/>
            <a:ext cx="3515360" cy="267081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3" y="1556792"/>
            <a:ext cx="3076575" cy="2095500"/>
          </a:xfrm>
          <a:prstGeom prst="round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156" y="1538266"/>
            <a:ext cx="3024336" cy="2095500"/>
          </a:xfrm>
          <a:prstGeom prst="round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3" y="4058546"/>
            <a:ext cx="3082721" cy="2016224"/>
          </a:xfrm>
          <a:prstGeom prst="round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156" y="4058547"/>
            <a:ext cx="3024336" cy="2008159"/>
          </a:xfrm>
          <a:prstGeom prst="round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187450" y="408940"/>
            <a:ext cx="7082155" cy="944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FF0000"/>
                </a:solidFill>
                <a:effectLst/>
                <a:latin typeface="Times New Roman" pitchFamily="18" charset="0"/>
                <a:ea typeface="微软雅黑" charset="-122"/>
              </a:rPr>
              <a:t>What  can you do for protecting the environment?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35660" y="1229995"/>
            <a:ext cx="7473315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fontAlgn="auto"/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(1)Is your hometown clean enough?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(2)In fact,if each of us makes a small change in our life,we can make a big difference to our environment.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(3)I think everyone should take care of the environment.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(4)I often check to make sure there aren’t any leaks,and I never forget to turn off the tap.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(5)A truck picks up our recycling every week.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(6)It’s not too hard to protect the environment.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endParaRPr kumimoji="1" lang="en-US" altLang="zh-CN" sz="2800" b="1" i="1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17270" y="285115"/>
            <a:ext cx="623443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zh-CN" altLang="en-US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55065" y="391160"/>
            <a:ext cx="7120890" cy="39703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know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main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points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passage.At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same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time</a:t>
            </a:r>
            <a:r>
              <a:rPr lang="en-US" altLang="zh-CN" sz="2800" b="1" u="none" dirty="0" err="1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 dirty="0" err="1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blanks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hear.</a:t>
            </a:r>
            <a:endParaRPr lang="en-US" altLang="zh-CN" sz="2800" b="1" u="none" dirty="0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1.Katie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thinks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everybody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should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environment.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2.People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waste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most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all.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3.More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people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should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ride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bikes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or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89430" y="2084070"/>
            <a:ext cx="19532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take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care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of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617595" y="2476500"/>
            <a:ext cx="10718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paper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571605" y="3357562"/>
            <a:ext cx="214314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take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buses</a:t>
            </a:r>
            <a:endParaRPr lang="zh-CN" altLang="en-US" dirty="0"/>
          </a:p>
        </p:txBody>
      </p:sp>
      <p:pic>
        <p:nvPicPr>
          <p:cNvPr id="21" name="图片 2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10250" y="3896360"/>
            <a:ext cx="2687320" cy="1864995"/>
          </a:xfrm>
          <a:prstGeom prst="ellipse">
            <a:avLst/>
          </a:prstGeom>
        </p:spPr>
      </p:pic>
      <p:pic>
        <p:nvPicPr>
          <p:cNvPr id="7" name="Lesson46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028384" y="1340768"/>
            <a:ext cx="728464" cy="728464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0209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24610" y="474980"/>
            <a:ext cx="7055485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test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waste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most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makes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most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pollution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riding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bikes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good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environment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zh-CN" altLang="en-US" sz="2800" b="1">
              <a:latin typeface="Times New Roman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18640" y="3462337"/>
            <a:ext cx="50800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Yes</a:t>
            </a:r>
            <a:r>
              <a:rPr lang="en-US" altLang="zh-CN" sz="2800" b="1" u="none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, it 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is.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818640" y="1756410"/>
            <a:ext cx="11868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Water.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818640" y="2593975"/>
            <a:ext cx="30568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Cars and factories.</a:t>
            </a:r>
            <a:endParaRPr lang="zh-CN" altLang="en-US" dirty="0"/>
          </a:p>
        </p:txBody>
      </p:sp>
      <p:pic>
        <p:nvPicPr>
          <p:cNvPr id="20" name="图片 19" descr="29d13c49154bf738e162e6d8198be9c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985385" y="3807460"/>
            <a:ext cx="2633345" cy="180340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81100" y="403860"/>
            <a:ext cx="7016115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again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 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ways.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More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should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take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buses.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think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everyone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should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environment.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often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check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aren’t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leaks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never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forget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tap.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truck 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recycling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week. </a:t>
            </a:r>
            <a:endParaRPr lang="zh-CN" altLang="en-US" sz="2800" b="1">
              <a:latin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38805" y="814070"/>
            <a:ext cx="17926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save water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931410" y="1233170"/>
            <a:ext cx="16751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ride bikes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387975" y="2084070"/>
            <a:ext cx="19532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take care of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012565" y="2926080"/>
            <a:ext cx="17462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make sure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5995035" y="3362960"/>
            <a:ext cx="14458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 turn off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825750" y="4209415"/>
            <a:ext cx="16859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picks up</a:t>
            </a:r>
            <a:endParaRPr lang="zh-CN" altLang="en-US" dirty="0"/>
          </a:p>
        </p:txBody>
      </p:sp>
      <p:pic>
        <p:nvPicPr>
          <p:cNvPr id="10" name="图片 9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47005" y="4942840"/>
            <a:ext cx="2554605" cy="142684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25245" y="389890"/>
            <a:ext cx="6362065" cy="493331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 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1.Is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your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hometown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clean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enough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 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句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enough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作副词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意思是“足够地”。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enough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可以修饰动词、形容词或者副词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放在被修饰词的后面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构成“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(not+)enough(for sb)+to do sth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对某人而言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足够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不够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)……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去做某事”。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He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old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enough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go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school.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他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足够大了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可以去上学。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The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bag is light enough for her to carry.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这个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包对她而言足够轻了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她可以搬动。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We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have no enough money to travel.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我们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没有足够的钱去旅行。</a:t>
            </a:r>
            <a:endParaRPr lang="zh-CN" altLang="en-US" sz="2400" b="1" dirty="0">
              <a:latin typeface="Times New Roman" pitchFamily="18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957695" y="454977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55065" y="499427"/>
            <a:ext cx="5080000" cy="452431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　(1)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enough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还可以作限定语,放在前面修饰复数名词或者不可数名词,表示“足够的,充足的”。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She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has enough food for herself.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她有足够的食物。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He has no enough time to play.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他没有足够的时间去玩。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enough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还可以作代词,意思是“足够”。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Don’t give him food.He has got enough!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不要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给他食物了。他已经吃得够多了!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19495" y="410527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3501</Words>
  <Application>Kingsoft Office WPP</Application>
  <PresentationFormat>全屏显示(4:3)</PresentationFormat>
  <Paragraphs>145</Paragraphs>
  <Slides>15</Slides>
  <Notes>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83</cp:revision>
  <dcterms:created xsi:type="dcterms:W3CDTF">2015-11-21T07:20:00Z</dcterms:created>
  <dcterms:modified xsi:type="dcterms:W3CDTF">2017-02-07T06:22:51Z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